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62" r:id="rId3"/>
    <p:sldId id="263" r:id="rId4"/>
    <p:sldId id="257" r:id="rId5"/>
    <p:sldId id="258" r:id="rId6"/>
    <p:sldId id="264" r:id="rId7"/>
    <p:sldId id="265" r:id="rId8"/>
    <p:sldId id="266" r:id="rId9"/>
    <p:sldId id="260" r:id="rId10"/>
    <p:sldId id="267" r:id="rId11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ndsu.edu\shared\InternationalPrograms\StudyAbroad\Databases%20&amp;%20Reports\Design%20Your%20Study%20Abroad%20Survey\Design%20Your%20Study%20Abroad%20Survey%202015-16%20for%20report%20(1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Survey Data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Independent Experiences</c:v>
                </c:pt>
                <c:pt idx="1">
                  <c:v>Group Experiences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36</c:v>
                </c:pt>
                <c:pt idx="1">
                  <c:v>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2014-15 Annual Report Data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6.6176470588235198E-2"/>
                  <c:y val="5.253556492278925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Independent Experiences</c:v>
                </c:pt>
                <c:pt idx="1">
                  <c:v>Group Experiences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57</c:v>
                </c:pt>
                <c:pt idx="1">
                  <c:v>357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'[Design Your Study Abroad Survey 2015-16 for report (1).xlsx]Sheet3'!$C$12</c:f>
              <c:strCache>
                <c:ptCount val="1"/>
                <c:pt idx="0">
                  <c:v>Survey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'[Design Your Study Abroad Survey 2015-16 for report (1).xlsx]Sheet3'!$A$13:$A$16</c:f>
              <c:strCache>
                <c:ptCount val="4"/>
                <c:pt idx="0">
                  <c:v>Less 2 weeks</c:v>
                </c:pt>
                <c:pt idx="1">
                  <c:v>2 Weeks to 8 Weeks</c:v>
                </c:pt>
                <c:pt idx="2">
                  <c:v>One Semester</c:v>
                </c:pt>
                <c:pt idx="3">
                  <c:v>Academic Year</c:v>
                </c:pt>
              </c:strCache>
            </c:strRef>
          </c:cat>
          <c:val>
            <c:numRef>
              <c:f>'[Design Your Study Abroad Survey 2015-16 for report (1).xlsx]Sheet3'!$C$13:$C$16</c:f>
              <c:numCache>
                <c:formatCode>0%</c:formatCode>
                <c:ptCount val="4"/>
                <c:pt idx="0">
                  <c:v>0.17391304347826086</c:v>
                </c:pt>
                <c:pt idx="1">
                  <c:v>0.34057971014492755</c:v>
                </c:pt>
                <c:pt idx="2">
                  <c:v>0.63043478260869568</c:v>
                </c:pt>
                <c:pt idx="3">
                  <c:v>0.18478260869565216</c:v>
                </c:pt>
              </c:numCache>
            </c:numRef>
          </c:val>
        </c:ser>
        <c:ser>
          <c:idx val="3"/>
          <c:order val="3"/>
          <c:tx>
            <c:strRef>
              <c:f>'[Design Your Study Abroad Survey 2015-16 for report (1).xlsx]Sheet3'!$E$12</c:f>
              <c:strCache>
                <c:ptCount val="1"/>
                <c:pt idx="0">
                  <c:v>2014-15 Data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'[Design Your Study Abroad Survey 2015-16 for report (1).xlsx]Sheet3'!$A$13:$A$16</c:f>
              <c:strCache>
                <c:ptCount val="4"/>
                <c:pt idx="0">
                  <c:v>Less 2 weeks</c:v>
                </c:pt>
                <c:pt idx="1">
                  <c:v>2 Weeks to 8 Weeks</c:v>
                </c:pt>
                <c:pt idx="2">
                  <c:v>One Semester</c:v>
                </c:pt>
                <c:pt idx="3">
                  <c:v>Academic Year</c:v>
                </c:pt>
              </c:strCache>
            </c:strRef>
          </c:cat>
          <c:val>
            <c:numRef>
              <c:f>'[Design Your Study Abroad Survey 2015-16 for report (1).xlsx]Sheet3'!$E$13:$E$16</c:f>
              <c:numCache>
                <c:formatCode>0%</c:formatCode>
                <c:ptCount val="4"/>
                <c:pt idx="0">
                  <c:v>0.60828025477707004</c:v>
                </c:pt>
                <c:pt idx="1">
                  <c:v>0.24203821656050956</c:v>
                </c:pt>
                <c:pt idx="2">
                  <c:v>0.13057324840764331</c:v>
                </c:pt>
                <c:pt idx="3">
                  <c:v>1.9108280254777069E-2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2787752"/>
        <c:axId val="44279010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'[Design Your Study Abroad Survey 2015-16 for report (1).xlsx]Sheet3'!$B$12</c15:sqref>
                        </c15:formulaRef>
                      </c:ext>
                    </c:extLst>
                    <c:strCache>
                      <c:ptCount val="1"/>
                      <c:pt idx="0">
                        <c:v>Survey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'[Design Your Study Abroad Survey 2015-16 for report (1).xlsx]Sheet3'!$A$13:$A$16</c15:sqref>
                        </c15:formulaRef>
                      </c:ext>
                    </c:extLst>
                    <c:strCache>
                      <c:ptCount val="4"/>
                      <c:pt idx="0">
                        <c:v>Less 2 weeks</c:v>
                      </c:pt>
                      <c:pt idx="1">
                        <c:v>2 Weeks to 8 Weeks</c:v>
                      </c:pt>
                      <c:pt idx="2">
                        <c:v>One Semester</c:v>
                      </c:pt>
                      <c:pt idx="3">
                        <c:v>Academic Year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'[Design Your Study Abroad Survey 2015-16 for report (1).xlsx]Sheet3'!$B$13:$B$16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16</c:v>
                      </c:pt>
                      <c:pt idx="1">
                        <c:v>31.333333333333332</c:v>
                      </c:pt>
                      <c:pt idx="2">
                        <c:v>58</c:v>
                      </c:pt>
                      <c:pt idx="3">
                        <c:v>17</c:v>
                      </c:pt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'[Design Your Study Abroad Survey 2015-16 for report (1).xlsx]Sheet3'!$D$12</c15:sqref>
                        </c15:formulaRef>
                      </c:ext>
                    </c:extLst>
                    <c:strCache>
                      <c:ptCount val="1"/>
                      <c:pt idx="0">
                        <c:v>2014-15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'[Design Your Study Abroad Survey 2015-16 for report (1).xlsx]Sheet3'!$A$13:$A$16</c15:sqref>
                        </c15:formulaRef>
                      </c:ext>
                    </c:extLst>
                    <c:strCache>
                      <c:ptCount val="4"/>
                      <c:pt idx="0">
                        <c:v>Less 2 weeks</c:v>
                      </c:pt>
                      <c:pt idx="1">
                        <c:v>2 Weeks to 8 Weeks</c:v>
                      </c:pt>
                      <c:pt idx="2">
                        <c:v>One Semester</c:v>
                      </c:pt>
                      <c:pt idx="3">
                        <c:v>Academic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'[Design Your Study Abroad Survey 2015-16 for report (1).xlsx]Sheet3'!$D$13:$D$16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191</c:v>
                      </c:pt>
                      <c:pt idx="1">
                        <c:v>76</c:v>
                      </c:pt>
                      <c:pt idx="2">
                        <c:v>41</c:v>
                      </c:pt>
                      <c:pt idx="3">
                        <c:v>6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44278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2790104"/>
        <c:crosses val="autoZero"/>
        <c:auto val="1"/>
        <c:lblAlgn val="ctr"/>
        <c:lblOffset val="100"/>
        <c:noMultiLvlLbl val="0"/>
      </c:catAx>
      <c:valAx>
        <c:axId val="442790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2787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Answers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2"/>
                <c:pt idx="0">
                  <c:v>Multiple locations with little to no time for independent travel</c:v>
                </c:pt>
                <c:pt idx="1">
                  <c:v>One stationary location with lots of time for independent travel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</c:v>
                </c:pt>
                <c:pt idx="1">
                  <c:v>57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8002111149149838"/>
          <c:y val="0.41027564395135474"/>
          <c:w val="0.33543782570656933"/>
          <c:h val="0.2607473839081220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Knowledge that Study Abroad Fulfills General Education Requirements</c:v>
                </c:pt>
                <c:pt idx="1">
                  <c:v>No Knowledge that Study Abroad Fulfills General Education Requirements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46</c:v>
                </c:pt>
                <c:pt idx="1">
                  <c:v>43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313087222792807"/>
          <c:y val="0.30735810456461898"/>
          <c:w val="0.31769038381071929"/>
          <c:h val="0.3736092208879199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Survey Data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Regions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Africa</c:v>
                </c:pt>
                <c:pt idx="1">
                  <c:v>Asia</c:v>
                </c:pt>
                <c:pt idx="2">
                  <c:v>Austrailia/Pacific Islands</c:v>
                </c:pt>
                <c:pt idx="3">
                  <c:v>Central America</c:v>
                </c:pt>
                <c:pt idx="4">
                  <c:v>Europe</c:v>
                </c:pt>
                <c:pt idx="5">
                  <c:v>Middle East</c:v>
                </c:pt>
                <c:pt idx="6">
                  <c:v>North America</c:v>
                </c:pt>
                <c:pt idx="7">
                  <c:v>South America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6</c:v>
                </c:pt>
                <c:pt idx="1">
                  <c:v>8</c:v>
                </c:pt>
                <c:pt idx="2">
                  <c:v>12</c:v>
                </c:pt>
                <c:pt idx="3">
                  <c:v>7</c:v>
                </c:pt>
                <c:pt idx="4">
                  <c:v>51</c:v>
                </c:pt>
                <c:pt idx="5">
                  <c:v>4</c:v>
                </c:pt>
                <c:pt idx="6">
                  <c:v>1</c:v>
                </c:pt>
                <c:pt idx="7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Africa</c:v>
                </c:pt>
                <c:pt idx="1">
                  <c:v>Asia</c:v>
                </c:pt>
                <c:pt idx="2">
                  <c:v>Austrailia/Pacific Islands</c:v>
                </c:pt>
                <c:pt idx="3">
                  <c:v>Central America</c:v>
                </c:pt>
                <c:pt idx="4">
                  <c:v>Europe</c:v>
                </c:pt>
                <c:pt idx="5">
                  <c:v>Middle East</c:v>
                </c:pt>
                <c:pt idx="6">
                  <c:v>North America</c:v>
                </c:pt>
                <c:pt idx="7">
                  <c:v>South America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Africa</c:v>
                </c:pt>
                <c:pt idx="1">
                  <c:v>Asia</c:v>
                </c:pt>
                <c:pt idx="2">
                  <c:v>Austrailia/Pacific Islands</c:v>
                </c:pt>
                <c:pt idx="3">
                  <c:v>Central America</c:v>
                </c:pt>
                <c:pt idx="4">
                  <c:v>Europe</c:v>
                </c:pt>
                <c:pt idx="5">
                  <c:v>Middle East</c:v>
                </c:pt>
                <c:pt idx="6">
                  <c:v>North America</c:v>
                </c:pt>
                <c:pt idx="7">
                  <c:v>South America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87815648"/>
        <c:axId val="187816040"/>
      </c:barChart>
      <c:catAx>
        <c:axId val="1878156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Regions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816040"/>
        <c:crosses val="autoZero"/>
        <c:auto val="1"/>
        <c:lblAlgn val="ctr"/>
        <c:lblOffset val="100"/>
        <c:noMultiLvlLbl val="0"/>
      </c:catAx>
      <c:valAx>
        <c:axId val="18781604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 of Responses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815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2014-15 Data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Africa</c:v>
                </c:pt>
                <c:pt idx="1">
                  <c:v>Asia</c:v>
                </c:pt>
                <c:pt idx="2">
                  <c:v>Australia/Pacific Islands</c:v>
                </c:pt>
                <c:pt idx="3">
                  <c:v>Central America</c:v>
                </c:pt>
                <c:pt idx="4">
                  <c:v>Europe</c:v>
                </c:pt>
                <c:pt idx="5">
                  <c:v>Middle East</c:v>
                </c:pt>
                <c:pt idx="6">
                  <c:v>North America</c:v>
                </c:pt>
                <c:pt idx="7">
                  <c:v>South America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6</c:v>
                </c:pt>
                <c:pt idx="1">
                  <c:v>9</c:v>
                </c:pt>
                <c:pt idx="2">
                  <c:v>3</c:v>
                </c:pt>
                <c:pt idx="3">
                  <c:v>9</c:v>
                </c:pt>
                <c:pt idx="4">
                  <c:v>64</c:v>
                </c:pt>
                <c:pt idx="5">
                  <c:v>4</c:v>
                </c:pt>
                <c:pt idx="6">
                  <c:v>3</c:v>
                </c:pt>
                <c:pt idx="7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Africa</c:v>
                </c:pt>
                <c:pt idx="1">
                  <c:v>Asia</c:v>
                </c:pt>
                <c:pt idx="2">
                  <c:v>Australia/Pacific Islands</c:v>
                </c:pt>
                <c:pt idx="3">
                  <c:v>Central America</c:v>
                </c:pt>
                <c:pt idx="4">
                  <c:v>Europe</c:v>
                </c:pt>
                <c:pt idx="5">
                  <c:v>Middle East</c:v>
                </c:pt>
                <c:pt idx="6">
                  <c:v>North America</c:v>
                </c:pt>
                <c:pt idx="7">
                  <c:v>South America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Africa</c:v>
                </c:pt>
                <c:pt idx="1">
                  <c:v>Asia</c:v>
                </c:pt>
                <c:pt idx="2">
                  <c:v>Australia/Pacific Islands</c:v>
                </c:pt>
                <c:pt idx="3">
                  <c:v>Central America</c:v>
                </c:pt>
                <c:pt idx="4">
                  <c:v>Europe</c:v>
                </c:pt>
                <c:pt idx="5">
                  <c:v>Middle East</c:v>
                </c:pt>
                <c:pt idx="6">
                  <c:v>North America</c:v>
                </c:pt>
                <c:pt idx="7">
                  <c:v>South America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87816824"/>
        <c:axId val="187817216"/>
      </c:barChart>
      <c:catAx>
        <c:axId val="187816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Regions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817216"/>
        <c:crosses val="autoZero"/>
        <c:auto val="1"/>
        <c:lblAlgn val="ctr"/>
        <c:lblOffset val="100"/>
        <c:noMultiLvlLbl val="0"/>
      </c:catAx>
      <c:valAx>
        <c:axId val="187817216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 of Students</a:t>
                </a:r>
              </a:p>
            </c:rich>
          </c:tx>
          <c:layout>
            <c:manualLayout>
              <c:xMode val="edge"/>
              <c:yMode val="edge"/>
              <c:x val="1.1478693839740633E-2"/>
              <c:y val="0.263349112387959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816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17151E6-5969-4ABF-B46E-4B7785E1719A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8BB347BA-C213-4C8F-95B5-A3B7F520B3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669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012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28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431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632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94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45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48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6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745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84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28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286D9-C723-4AB4-860E-A1E3015DC555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1A0AA-2132-4919-B102-B05C8D1F20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27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Your Study Abroad Survey Analysis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Survey </a:t>
            </a:r>
            <a:r>
              <a:rPr lang="en-US" dirty="0" smtClean="0"/>
              <a:t>Data vs. 2014-15 </a:t>
            </a:r>
            <a:r>
              <a:rPr lang="en-US" dirty="0" smtClean="0"/>
              <a:t>Annual</a:t>
            </a:r>
            <a:r>
              <a:rPr lang="en-US" dirty="0" smtClean="0"/>
              <a:t> Report Data</a:t>
            </a:r>
          </a:p>
          <a:p>
            <a:r>
              <a:rPr lang="en-US" dirty="0" smtClean="0"/>
              <a:t>NDSU Undergrad Survey Conducted January 2016 with 94 Respondents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96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Survey Comment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Cost-Related (5 out of 13):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/>
              <a:t>I would like to see extremely reasonable (as low as possible) costs for the programs, as the rising costs of attending NDSU is severely limiting my options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Major-Specific (8 out of 13):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“I'm </a:t>
            </a:r>
            <a:r>
              <a:rPr lang="en-US" dirty="0"/>
              <a:t>only interested in programs that will help me along my Electrical Engineering degree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Important Aspects </a:t>
            </a:r>
            <a:r>
              <a:rPr lang="en-US" dirty="0" smtClean="0"/>
              <a:t>for Students when Choosing </a:t>
            </a:r>
            <a:r>
              <a:rPr lang="en-US" dirty="0" smtClean="0"/>
              <a:t>a Program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899207"/>
              </p:ext>
            </p:extLst>
          </p:nvPr>
        </p:nvGraphicFramePr>
        <p:xfrm>
          <a:off x="838200" y="1825625"/>
          <a:ext cx="10515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Answer</a:t>
                      </a:r>
                      <a:endParaRPr lang="en-US" sz="20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Percentage</a:t>
                      </a:r>
                      <a:r>
                        <a:rPr lang="en-US" sz="2000" baseline="0" dirty="0" smtClean="0"/>
                        <a:t> (multiple responses allowed)</a:t>
                      </a:r>
                      <a:endParaRPr lang="en-US" sz="2000" dirty="0"/>
                    </a:p>
                  </a:txBody>
                  <a:tcPr marL="155787" marR="155787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Location</a:t>
                      </a:r>
                      <a:endParaRPr lang="en-US" sz="20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85%</a:t>
                      </a:r>
                      <a:endParaRPr lang="en-US" sz="2000" dirty="0"/>
                    </a:p>
                  </a:txBody>
                  <a:tcPr marL="155787" marR="155787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Cost</a:t>
                      </a:r>
                      <a:endParaRPr lang="en-US" sz="20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84%</a:t>
                      </a:r>
                      <a:endParaRPr lang="en-US" sz="2000" dirty="0"/>
                    </a:p>
                  </a:txBody>
                  <a:tcPr marL="155787" marR="155787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Fulfills</a:t>
                      </a:r>
                      <a:r>
                        <a:rPr lang="en-US" sz="2000" baseline="0" dirty="0" smtClean="0"/>
                        <a:t> Major Requirements </a:t>
                      </a:r>
                      <a:r>
                        <a:rPr lang="en-US" sz="2000" baseline="0" dirty="0" smtClean="0"/>
                        <a:t/>
                      </a:r>
                      <a:br>
                        <a:rPr lang="en-US" sz="2000" baseline="0" dirty="0" smtClean="0"/>
                      </a:br>
                      <a:r>
                        <a:rPr lang="en-US" sz="1600" baseline="0" dirty="0" smtClean="0"/>
                        <a:t>(</a:t>
                      </a:r>
                      <a:r>
                        <a:rPr lang="en-US" sz="1600" baseline="0" dirty="0" smtClean="0"/>
                        <a:t>replaces a core course)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60%</a:t>
                      </a:r>
                      <a:endParaRPr lang="en-US" sz="2000" dirty="0"/>
                    </a:p>
                  </a:txBody>
                  <a:tcPr marL="155787" marR="155787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Language spoken in the country </a:t>
                      </a:r>
                      <a:br>
                        <a:rPr lang="en-US" sz="2000" dirty="0" smtClean="0"/>
                      </a:br>
                      <a:r>
                        <a:rPr lang="en-US" sz="1600" dirty="0" smtClean="0"/>
                        <a:t>(even if courses are in English)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34%</a:t>
                      </a:r>
                      <a:endParaRPr lang="en-US" sz="2000" dirty="0"/>
                    </a:p>
                  </a:txBody>
                  <a:tcPr marL="155787" marR="155787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Fulfills other</a:t>
                      </a:r>
                      <a:r>
                        <a:rPr lang="en-US" sz="2000" baseline="0" dirty="0" smtClean="0"/>
                        <a:t> course requirements </a:t>
                      </a:r>
                      <a:r>
                        <a:rPr lang="en-US" sz="2000" baseline="0" dirty="0" smtClean="0"/>
                        <a:t/>
                      </a:r>
                      <a:br>
                        <a:rPr lang="en-US" sz="2000" baseline="0" dirty="0" smtClean="0"/>
                      </a:br>
                      <a:r>
                        <a:rPr lang="en-US" sz="1600" baseline="0" dirty="0" smtClean="0"/>
                        <a:t>(</a:t>
                      </a:r>
                      <a:r>
                        <a:rPr lang="en-US" sz="1600" baseline="0" dirty="0" smtClean="0"/>
                        <a:t>Electives, Gen Eds, etc.)</a:t>
                      </a:r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21%</a:t>
                      </a:r>
                      <a:endParaRPr lang="en-US" sz="2000" dirty="0"/>
                    </a:p>
                  </a:txBody>
                  <a:tcPr marL="155787" marR="155787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Length of Program</a:t>
                      </a:r>
                      <a:endParaRPr lang="en-US" sz="20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23%</a:t>
                      </a:r>
                      <a:endParaRPr lang="en-US" sz="2000" dirty="0"/>
                    </a:p>
                  </a:txBody>
                  <a:tcPr marL="155787" marR="15578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93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Important Program Components from the Student Perspective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1475828"/>
              </p:ext>
            </p:extLst>
          </p:nvPr>
        </p:nvGraphicFramePr>
        <p:xfrm>
          <a:off x="838200" y="1825625"/>
          <a:ext cx="10515600" cy="379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3476"/>
                <a:gridCol w="1507524"/>
                <a:gridCol w="1692876"/>
                <a:gridCol w="1482810"/>
                <a:gridCol w="1581665"/>
                <a:gridCol w="156724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 Important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 Very Important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Neutral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Somewhat Important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Very Important</a:t>
                      </a:r>
                      <a:endParaRPr lang="en-US" sz="1600" dirty="0"/>
                    </a:p>
                  </a:txBody>
                  <a:tcPr marL="155787" marR="155787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Adventure/Recreation</a:t>
                      </a:r>
                      <a:endParaRPr lang="en-US" sz="1600" dirty="0"/>
                    </a:p>
                  </a:txBody>
                  <a:tcPr marL="155787" marR="1557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68</a:t>
                      </a:r>
                      <a:endParaRPr lang="en-US" sz="1600" dirty="0"/>
                    </a:p>
                  </a:txBody>
                  <a:tcPr marL="155787" marR="155787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Independent Travel Time</a:t>
                      </a:r>
                      <a:endParaRPr lang="en-US" sz="1600" dirty="0"/>
                    </a:p>
                  </a:txBody>
                  <a:tcPr marL="155787" marR="1557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55</a:t>
                      </a:r>
                      <a:endParaRPr lang="en-US" sz="1600" dirty="0"/>
                    </a:p>
                  </a:txBody>
                  <a:tcPr marL="155787" marR="155787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Visiting</a:t>
                      </a:r>
                      <a:r>
                        <a:rPr lang="en-US" sz="1600" baseline="0" dirty="0" smtClean="0"/>
                        <a:t> Tourist Sites</a:t>
                      </a:r>
                      <a:endParaRPr lang="en-US" sz="1600" dirty="0"/>
                    </a:p>
                  </a:txBody>
                  <a:tcPr marL="155787" marR="1557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38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53</a:t>
                      </a:r>
                      <a:endParaRPr lang="en-US" sz="1600" dirty="0"/>
                    </a:p>
                  </a:txBody>
                  <a:tcPr marL="155787" marR="155787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Authenticity</a:t>
                      </a:r>
                      <a:endParaRPr lang="en-US" sz="1600" dirty="0"/>
                    </a:p>
                  </a:txBody>
                  <a:tcPr marL="155787" marR="1557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 marL="155787" marR="155787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Visiting</a:t>
                      </a:r>
                      <a:r>
                        <a:rPr lang="en-US" sz="1600" baseline="0" dirty="0" smtClean="0"/>
                        <a:t> Academic-Focused Locations related to topic</a:t>
                      </a:r>
                      <a:endParaRPr lang="en-US" sz="1600" dirty="0"/>
                    </a:p>
                  </a:txBody>
                  <a:tcPr marL="155787" marR="1557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47</a:t>
                      </a:r>
                      <a:endParaRPr lang="en-US" sz="1600" dirty="0"/>
                    </a:p>
                  </a:txBody>
                  <a:tcPr marL="155787" marR="155787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</a:t>
                      </a:r>
                      <a:endParaRPr lang="en-US" sz="1600" dirty="0"/>
                    </a:p>
                  </a:txBody>
                  <a:tcPr marL="155787" marR="155787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Internships/Field Experiences</a:t>
                      </a:r>
                      <a:endParaRPr lang="en-US" sz="1600" dirty="0"/>
                    </a:p>
                  </a:txBody>
                  <a:tcPr marL="155787" marR="1557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</a:t>
                      </a:r>
                      <a:endParaRPr lang="en-US" sz="1600" dirty="0"/>
                    </a:p>
                  </a:txBody>
                  <a:tcPr marL="155787" marR="155787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/>
                    </a:p>
                  </a:txBody>
                  <a:tcPr marL="155787" marR="155787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Service Learning/Volunteering</a:t>
                      </a:r>
                      <a:endParaRPr lang="en-US" sz="1600" dirty="0"/>
                    </a:p>
                  </a:txBody>
                  <a:tcPr marL="155787" marR="1557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</a:t>
                      </a:r>
                      <a:endParaRPr lang="en-US" sz="1600" dirty="0"/>
                    </a:p>
                  </a:txBody>
                  <a:tcPr marL="155787" marR="155787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</a:t>
                      </a:r>
                      <a:endParaRPr lang="en-US" sz="1600" dirty="0"/>
                    </a:p>
                  </a:txBody>
                  <a:tcPr marL="155787" marR="1557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</a:t>
                      </a:r>
                      <a:endParaRPr lang="en-US" sz="1600" dirty="0"/>
                    </a:p>
                  </a:txBody>
                  <a:tcPr marL="155787" marR="155787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7900" y="6184900"/>
            <a:ext cx="574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*Numbers represented is the </a:t>
            </a:r>
            <a:r>
              <a:rPr lang="en-US" sz="1200" dirty="0" smtClean="0"/>
              <a:t>percentage</a:t>
            </a:r>
            <a:r>
              <a:rPr lang="en-US" sz="1200" dirty="0" smtClean="0"/>
              <a:t> </a:t>
            </a:r>
            <a:r>
              <a:rPr lang="en-US" sz="1200" dirty="0" smtClean="0"/>
              <a:t>of </a:t>
            </a:r>
            <a:r>
              <a:rPr lang="en-US" sz="1200" dirty="0" smtClean="0"/>
              <a:t>responses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5652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Preferred Type </a:t>
            </a:r>
            <a:r>
              <a:rPr lang="en-US" dirty="0" smtClean="0"/>
              <a:t>of Experience </a:t>
            </a:r>
            <a:r>
              <a:rPr lang="en-US" dirty="0" smtClean="0"/>
              <a:t>Abroad</a:t>
            </a:r>
            <a:endParaRPr lang="en-US" dirty="0"/>
          </a:p>
        </p:txBody>
      </p:sp>
      <p:graphicFrame>
        <p:nvGraphicFramePr>
          <p:cNvPr id="23" name="Content Placeholder 2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37437968"/>
              </p:ext>
            </p:extLst>
          </p:nvPr>
        </p:nvGraphicFramePr>
        <p:xfrm>
          <a:off x="838200" y="1690686"/>
          <a:ext cx="5334000" cy="4486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Content Placeholder 2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049878"/>
              </p:ext>
            </p:extLst>
          </p:nvPr>
        </p:nvGraphicFramePr>
        <p:xfrm>
          <a:off x="6172200" y="1690687"/>
          <a:ext cx="5181600" cy="448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172200" y="6350000"/>
            <a:ext cx="5727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*Independent Experiences – NDSU exchange or direct, ISEP exchange or direct, Affiliate programs</a:t>
            </a:r>
          </a:p>
          <a:p>
            <a:r>
              <a:rPr lang="en-US" sz="1050" dirty="0" smtClean="0"/>
              <a:t>**Group Experiences – Faculty-led, student organization conferences</a:t>
            </a:r>
            <a:endParaRPr lang="en-US" sz="1050" dirty="0"/>
          </a:p>
        </p:txBody>
      </p:sp>
      <p:sp>
        <p:nvSpPr>
          <p:cNvPr id="27" name="TextBox 26"/>
          <p:cNvSpPr txBox="1"/>
          <p:nvPr/>
        </p:nvSpPr>
        <p:spPr>
          <a:xfrm>
            <a:off x="660400" y="6350000"/>
            <a:ext cx="518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*Survey Data-89 students surveyed</a:t>
            </a:r>
          </a:p>
          <a:p>
            <a:r>
              <a:rPr lang="en-US" sz="1100" dirty="0" smtClean="0"/>
              <a:t>**2014-15 Data-432 students went abroad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52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Ideal Length of </a:t>
            </a:r>
            <a:r>
              <a:rPr lang="en-US" dirty="0" smtClean="0"/>
              <a:t>Time Abroad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663131"/>
              </p:ext>
            </p:extLst>
          </p:nvPr>
        </p:nvGraphicFramePr>
        <p:xfrm>
          <a:off x="449705" y="1499017"/>
          <a:ext cx="11347554" cy="4901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108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Group-based Travel Preferences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48078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49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Students’ Knowledge General Education Credit Fulfillment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07615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66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Likeliness of Students Using Financial Aid or </a:t>
            </a:r>
            <a:r>
              <a:rPr lang="en-US" dirty="0" smtClean="0"/>
              <a:t>Loans to Study Abroad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487867"/>
              </p:ext>
            </p:extLst>
          </p:nvPr>
        </p:nvGraphicFramePr>
        <p:xfrm>
          <a:off x="838200" y="1825625"/>
          <a:ext cx="10515600" cy="2333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Survey</a:t>
                      </a:r>
                      <a:r>
                        <a:rPr lang="en-US" sz="2400" baseline="0" dirty="0" smtClean="0"/>
                        <a:t> Answer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Percentage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Likely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Somewhat Likely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Neutral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Very Likely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Likely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73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Students Want to Go</a:t>
            </a:r>
            <a:endParaRPr lang="en-US" dirty="0"/>
          </a:p>
        </p:txBody>
      </p:sp>
      <p:graphicFrame>
        <p:nvGraphicFramePr>
          <p:cNvPr id="22" name="Content Placeholder 2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8490663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ontent Placeholder 2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13311183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6176963"/>
            <a:ext cx="10985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*There were 1019 responses due to the option to choose multiple answers				*Data is from 432 students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49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295</Words>
  <Application>Microsoft Office PowerPoint</Application>
  <PresentationFormat>Widescreen</PresentationFormat>
  <Paragraphs>103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Design Your Study Abroad Survey Analysis</vt:lpstr>
      <vt:lpstr>Important Aspects for Students when Choosing a Program</vt:lpstr>
      <vt:lpstr>Important Program Components from the Student Perspective</vt:lpstr>
      <vt:lpstr>Preferred Type of Experience Abroad</vt:lpstr>
      <vt:lpstr>Ideal Length of Time Abroad</vt:lpstr>
      <vt:lpstr>Group-based Travel Preferences</vt:lpstr>
      <vt:lpstr>Students’ Knowledge General Education Credit Fulfillment</vt:lpstr>
      <vt:lpstr>Likeliness of Students Using Financial Aid or Loans to Study Abroad</vt:lpstr>
      <vt:lpstr>Where Students Want to Go</vt:lpstr>
      <vt:lpstr>Survey Comment Themes</vt:lpstr>
    </vt:vector>
  </TitlesOfParts>
  <Company>North Dakota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Your Study Abroad Survey Analysis</dc:title>
  <dc:creator>Natasha Cary</dc:creator>
  <cp:lastModifiedBy>Tanya Kramer</cp:lastModifiedBy>
  <cp:revision>52</cp:revision>
  <dcterms:created xsi:type="dcterms:W3CDTF">2016-02-03T20:37:46Z</dcterms:created>
  <dcterms:modified xsi:type="dcterms:W3CDTF">2016-02-23T17:20:57Z</dcterms:modified>
</cp:coreProperties>
</file>